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Familjen Grotesk" panose="020B0604020202020204" charset="0"/>
      <p:regular r:id="rId15"/>
      <p:bold r:id="rId16"/>
      <p:italic r:id="rId17"/>
      <p:boldItalic r:id="rId18"/>
    </p:embeddedFont>
    <p:embeddedFont>
      <p:font typeface="Work Sans" pitchFamily="2" charset="0"/>
      <p:regular r:id="rId19"/>
      <p:bold r:id="rId20"/>
      <p:italic r:id="rId21"/>
      <p:boldItalic r:id="rId22"/>
    </p:embeddedFont>
    <p:embeddedFont>
      <p:font typeface="Work Sans Medium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c1fec5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c1fec5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Kailyn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c1fec58e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c1fec58e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c28f64e26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c28f64e26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c1fec58e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c1fec58ef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c1fec58e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c1fec58e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Kailyn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f3224df8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f3224df8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Kailyn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c28f64e26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c28f64e26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Kailyn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c28f64e26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c28f64e26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Kailyn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28f64e26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c28f64e26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c8725ca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c8725ca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c28f64e26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c28f64e26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ca2af2e5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ca2af2e5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>
            <a:spLocks noGrp="1"/>
          </p:cNvSpPr>
          <p:nvPr>
            <p:ph type="pic" idx="2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3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">
  <p:cSld name="CUSTOM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descr="Abstract background.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>
            <a:spLocks noGrp="1"/>
          </p:cNvSpPr>
          <p:nvPr>
            <p:ph type="pic" idx="2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3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2">
  <p:cSld name="CUSTOM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5"/>
          <p:cNvSpPr>
            <a:spLocks noGrp="1"/>
          </p:cNvSpPr>
          <p:nvPr>
            <p:ph type="pic" idx="2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>
            <a:spLocks noGrp="1"/>
          </p:cNvSpPr>
          <p:nvPr>
            <p:ph type="pic" idx="2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26"/>
          <p:cNvSpPr>
            <a:spLocks noGrp="1"/>
          </p:cNvSpPr>
          <p:nvPr>
            <p:ph type="pic" idx="3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" name="Google Shape;155;p26"/>
          <p:cNvSpPr>
            <a:spLocks noGrp="1"/>
          </p:cNvSpPr>
          <p:nvPr>
            <p:ph type="pic" idx="4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26"/>
          <p:cNvSpPr>
            <a:spLocks noGrp="1"/>
          </p:cNvSpPr>
          <p:nvPr>
            <p:ph type="pic" idx="5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6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26"/>
          <p:cNvCxnSpPr>
            <a:stCxn id="162" idx="6"/>
            <a:endCxn id="163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6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" name="Google Shape;166;p26"/>
          <p:cNvCxnSpPr>
            <a:stCxn id="167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6"/>
          <p:cNvCxnSpPr>
            <a:endCxn id="169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6"/>
          <p:cNvCxnSpPr>
            <a:stCxn id="156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6"/>
          <p:cNvSpPr txBox="1">
            <a:spLocks noGrp="1"/>
          </p:cNvSpPr>
          <p:nvPr>
            <p:ph type="body" idx="7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8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9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3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4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15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6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>
            <a:spLocks noGrp="1"/>
          </p:cNvSpPr>
          <p:nvPr>
            <p:ph type="pic" idx="2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7"/>
          <p:cNvSpPr>
            <a:spLocks noGrp="1"/>
          </p:cNvSpPr>
          <p:nvPr>
            <p:ph type="pic" idx="3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>
            <a:spLocks noGrp="1"/>
          </p:cNvSpPr>
          <p:nvPr>
            <p:ph type="pic" idx="4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>
            <a:spLocks noGrp="1"/>
          </p:cNvSpPr>
          <p:nvPr>
            <p:ph type="pic" idx="5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 txBox="1">
            <a:spLocks noGrp="1"/>
          </p:cNvSpPr>
          <p:nvPr>
            <p:ph type="subTitle" idx="1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6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7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8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9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3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14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5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3">
  <p:cSld name="CUSTOM_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>
            <a:spLocks noGrp="1"/>
          </p:cNvSpPr>
          <p:nvPr>
            <p:ph type="pic" idx="2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3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2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3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2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3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Chart">
  <p:cSld name="CUSTOM_7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title" idx="2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title" idx="3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 idx="4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5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4">
  <p:cSld name="CUSTOM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>
            <a:spLocks noGrp="1"/>
          </p:cNvSpPr>
          <p:nvPr>
            <p:ph type="pic" idx="2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3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4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Statistics">
  <p:cSld name="CUSTOM_9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subTitle" idx="1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2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 idx="3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 idx="5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6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 idx="7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8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 idx="9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3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 descr="Abstract background.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>
            <a:spLocks noGrp="1"/>
          </p:cNvSpPr>
          <p:nvPr>
            <p:ph type="subTitle" idx="1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2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3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4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5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6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7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8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9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13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p34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Quote">
  <p:cSld name="CUSTOM_1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5" descr="Abstract background.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2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marL="914400" lvl="1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marL="1371600" lvl="2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marL="1828800" lvl="3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marL="2286000" lvl="4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marL="2743200" lvl="5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marL="3200400" lvl="6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marL="3657600" lvl="7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s Phone + Tablet">
  <p:cSld name="CUSTOM_1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6"/>
          <p:cNvSpPr>
            <a:spLocks noGrp="1"/>
          </p:cNvSpPr>
          <p:nvPr>
            <p:ph type="pic" idx="2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6"/>
          <p:cNvSpPr>
            <a:spLocks noGrp="1"/>
          </p:cNvSpPr>
          <p:nvPr>
            <p:ph type="pic" idx="3"/>
          </p:nvPr>
        </p:nvSpPr>
        <p:spPr>
          <a:xfrm>
            <a:off x="3502638" y="866550"/>
            <a:ext cx="4531500" cy="3409500"/>
          </a:xfrm>
          <a:prstGeom prst="roundRect">
            <a:avLst>
              <a:gd name="adj" fmla="val 4099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36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sldNum" idx="4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3 Phones">
  <p:cSld name="CUSTOM_1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7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7"/>
          <p:cNvSpPr>
            <a:spLocks noGrp="1"/>
          </p:cNvSpPr>
          <p:nvPr>
            <p:ph type="pic" idx="2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37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7"/>
          <p:cNvSpPr txBox="1">
            <a:spLocks noGrp="1"/>
          </p:cNvSpPr>
          <p:nvPr>
            <p:ph type="sldNum" idx="3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0" name="Google Shape;290;p37"/>
          <p:cNvSpPr>
            <a:spLocks noGrp="1"/>
          </p:cNvSpPr>
          <p:nvPr>
            <p:ph type="pic" idx="4"/>
          </p:nvPr>
        </p:nvSpPr>
        <p:spPr>
          <a:xfrm>
            <a:off x="3764988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37"/>
          <p:cNvSpPr>
            <a:spLocks noGrp="1"/>
          </p:cNvSpPr>
          <p:nvPr>
            <p:ph type="pic" idx="5"/>
          </p:nvPr>
        </p:nvSpPr>
        <p:spPr>
          <a:xfrm>
            <a:off x="642011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Phone + Desktop">
  <p:cSld name="CUSTOM_1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8"/>
          <p:cNvSpPr>
            <a:spLocks noGrp="1"/>
          </p:cNvSpPr>
          <p:nvPr>
            <p:ph type="pic" idx="2"/>
          </p:nvPr>
        </p:nvSpPr>
        <p:spPr>
          <a:xfrm>
            <a:off x="3417343" y="934850"/>
            <a:ext cx="4630500" cy="2606700"/>
          </a:xfrm>
          <a:prstGeom prst="roundRect">
            <a:avLst>
              <a:gd name="adj" fmla="val 112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38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sldNum" idx="3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0" name="Google Shape;300;p38"/>
          <p:cNvSpPr>
            <a:spLocks noGrp="1"/>
          </p:cNvSpPr>
          <p:nvPr>
            <p:ph type="pic" idx="4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217150" y="223475"/>
            <a:ext cx="8835000" cy="2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   MACHINE LEARNING</a:t>
            </a:r>
            <a:endParaRPr sz="54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IMAGE CLASSIFICATION</a:t>
            </a:r>
            <a:endParaRPr sz="5300"/>
          </a:p>
        </p:txBody>
      </p:sp>
      <p:sp>
        <p:nvSpPr>
          <p:cNvPr id="307" name="Google Shape;307;p39"/>
          <p:cNvSpPr txBox="1">
            <a:spLocks noGrp="1"/>
          </p:cNvSpPr>
          <p:nvPr>
            <p:ph type="subTitle" idx="3"/>
          </p:nvPr>
        </p:nvSpPr>
        <p:spPr>
          <a:xfrm>
            <a:off x="3100300" y="4400125"/>
            <a:ext cx="43923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dirty="0"/>
              <a:t>PRESENTATOR: </a:t>
            </a:r>
            <a:r>
              <a:rPr lang="en" sz="900" dirty="0">
                <a:latin typeface="Work Sans"/>
                <a:ea typeface="Work Sans"/>
                <a:cs typeface="Work Sans"/>
                <a:sym typeface="Work Sans"/>
              </a:rPr>
              <a:t>Jenna Chan</a:t>
            </a:r>
            <a:endParaRPr dirty="0"/>
          </a:p>
        </p:txBody>
      </p:sp>
      <p:sp>
        <p:nvSpPr>
          <p:cNvPr id="308" name="Google Shape;308;p39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09" name="Google Shape;309;p39"/>
          <p:cNvPicPr preferRelativeResize="0"/>
          <p:nvPr/>
        </p:nvPicPr>
        <p:blipFill rotWithShape="1">
          <a:blip r:embed="rId3">
            <a:alphaModFix/>
          </a:blip>
          <a:srcRect l="6550"/>
          <a:stretch/>
        </p:blipFill>
        <p:spPr>
          <a:xfrm>
            <a:off x="0" y="2876500"/>
            <a:ext cx="1717675" cy="13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700" y="2876937"/>
            <a:ext cx="2449300" cy="137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6975" y="2876500"/>
            <a:ext cx="2058719" cy="13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7663" y="2876500"/>
            <a:ext cx="2449323" cy="13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 rotWithShape="1">
          <a:blip r:embed="rId7">
            <a:alphaModFix/>
          </a:blip>
          <a:srcRect r="74485"/>
          <a:stretch/>
        </p:blipFill>
        <p:spPr>
          <a:xfrm>
            <a:off x="8675000" y="2876500"/>
            <a:ext cx="469000" cy="13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15" name="Google Shape;415;p48"/>
          <p:cNvSpPr txBox="1">
            <a:spLocks noGrp="1"/>
          </p:cNvSpPr>
          <p:nvPr>
            <p:ph type="title" idx="4294967295"/>
          </p:nvPr>
        </p:nvSpPr>
        <p:spPr>
          <a:xfrm>
            <a:off x="347550" y="545425"/>
            <a:ext cx="82092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KELLY PREDICTIONS ON TEST SET 1 (ResNet)</a:t>
            </a:r>
            <a:endParaRPr sz="2500"/>
          </a:p>
        </p:txBody>
      </p:sp>
      <p:pic>
        <p:nvPicPr>
          <p:cNvPr id="416" name="Google Shape;4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50" y="1282954"/>
            <a:ext cx="2338700" cy="174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650" y="1276825"/>
            <a:ext cx="36480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125" y="1276825"/>
            <a:ext cx="19812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601" y="3258024"/>
            <a:ext cx="988803" cy="17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9596" y="3062300"/>
            <a:ext cx="2612199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3011" y="3062300"/>
            <a:ext cx="260541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6725" y="3502941"/>
            <a:ext cx="2605425" cy="145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28" name="Google Shape;428;p49"/>
          <p:cNvSpPr txBox="1">
            <a:spLocks noGrp="1"/>
          </p:cNvSpPr>
          <p:nvPr>
            <p:ph type="title" idx="4294967295"/>
          </p:nvPr>
        </p:nvSpPr>
        <p:spPr>
          <a:xfrm>
            <a:off x="347550" y="545425"/>
            <a:ext cx="76155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ALEX PREDICTIONS ON TEST SET 1 (ResNet)</a:t>
            </a:r>
            <a:endParaRPr sz="2500"/>
          </a:p>
        </p:txBody>
      </p:sp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6825"/>
            <a:ext cx="2449125" cy="1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925" y="1276825"/>
            <a:ext cx="2891050" cy="22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375" y="1276825"/>
            <a:ext cx="3194225" cy="241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3274013"/>
            <a:ext cx="2449125" cy="166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0738" y="3375409"/>
            <a:ext cx="2449125" cy="1653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>
            <a:spLocks noGrp="1"/>
          </p:cNvSpPr>
          <p:nvPr>
            <p:ph type="title"/>
          </p:nvPr>
        </p:nvSpPr>
        <p:spPr>
          <a:xfrm>
            <a:off x="80350" y="102275"/>
            <a:ext cx="7292400" cy="4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39" name="Google Shape;439;p50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title"/>
          </p:nvPr>
        </p:nvSpPr>
        <p:spPr>
          <a:xfrm>
            <a:off x="413625" y="150013"/>
            <a:ext cx="31545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3"/>
          </p:nvPr>
        </p:nvSpPr>
        <p:spPr>
          <a:xfrm>
            <a:off x="463875" y="1157900"/>
            <a:ext cx="4395900" cy="2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Training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/>
              <a:t>Alex - 256 Images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/>
              <a:t>Kelly - 229 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/>
              <a:t>Test Set 1 - 20 Images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/>
              <a:t>Test Set 2 - 25 Images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l="6550" r="44379"/>
          <a:stretch/>
        </p:blipFill>
        <p:spPr>
          <a:xfrm>
            <a:off x="8506244" y="-9175"/>
            <a:ext cx="637750" cy="9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675" y="981853"/>
            <a:ext cx="1745475" cy="98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 rotWithShape="1">
          <a:blip r:embed="rId5">
            <a:alphaModFix/>
          </a:blip>
          <a:srcRect r="40730"/>
          <a:stretch/>
        </p:blipFill>
        <p:spPr>
          <a:xfrm>
            <a:off x="8274975" y="4114400"/>
            <a:ext cx="910775" cy="10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 rotWithShape="1">
          <a:blip r:embed="rId6">
            <a:alphaModFix/>
          </a:blip>
          <a:srcRect r="10722"/>
          <a:stretch/>
        </p:blipFill>
        <p:spPr>
          <a:xfrm>
            <a:off x="7850025" y="3132575"/>
            <a:ext cx="1293975" cy="9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4676" y="1963700"/>
            <a:ext cx="1745475" cy="116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4649" y="3132577"/>
            <a:ext cx="1466265" cy="9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40925" y="3132575"/>
            <a:ext cx="1309125" cy="9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4675" y="4114400"/>
            <a:ext cx="1372058" cy="10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0151" y="1963700"/>
            <a:ext cx="2076629" cy="11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71000" y="0"/>
            <a:ext cx="1745533" cy="9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 rotWithShape="1">
          <a:blip r:embed="rId13">
            <a:alphaModFix/>
          </a:blip>
          <a:srcRect l="34441" r="42139"/>
          <a:stretch/>
        </p:blipFill>
        <p:spPr>
          <a:xfrm>
            <a:off x="8896775" y="1963675"/>
            <a:ext cx="247225" cy="11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16533" y="13"/>
            <a:ext cx="1745479" cy="9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20151" y="981850"/>
            <a:ext cx="1309125" cy="9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16">
            <a:alphaModFix/>
          </a:blip>
          <a:srcRect r="19283"/>
          <a:stretch/>
        </p:blipFill>
        <p:spPr>
          <a:xfrm>
            <a:off x="8087300" y="981850"/>
            <a:ext cx="1056700" cy="9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46713" y="4114462"/>
            <a:ext cx="1828267" cy="10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body" idx="13"/>
          </p:nvPr>
        </p:nvSpPr>
        <p:spPr>
          <a:xfrm>
            <a:off x="1699050" y="4329575"/>
            <a:ext cx="5291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Images that looked like they were taken from a while back</a:t>
            </a:r>
            <a:endParaRPr sz="1100"/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 idx="4294967295"/>
          </p:nvPr>
        </p:nvSpPr>
        <p:spPr>
          <a:xfrm>
            <a:off x="233750" y="223475"/>
            <a:ext cx="61647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FEATURES: MOST NOTABLE FEATURE</a:t>
            </a:r>
            <a:endParaRPr sz="2400"/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913" y="1498374"/>
            <a:ext cx="3657674" cy="27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1"/>
          <p:cNvSpPr txBox="1">
            <a:spLocks noGrp="1"/>
          </p:cNvSpPr>
          <p:nvPr>
            <p:ph type="body" idx="6"/>
          </p:nvPr>
        </p:nvSpPr>
        <p:spPr>
          <a:xfrm>
            <a:off x="233750" y="834413"/>
            <a:ext cx="6545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 features were manually labeled by looking at each image in the dataset.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body" idx="6"/>
          </p:nvPr>
        </p:nvSpPr>
        <p:spPr>
          <a:xfrm>
            <a:off x="228600" y="3891075"/>
            <a:ext cx="272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with filters</a:t>
            </a:r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body" idx="13"/>
          </p:nvPr>
        </p:nvSpPr>
        <p:spPr>
          <a:xfrm>
            <a:off x="3567550" y="3891075"/>
            <a:ext cx="213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that were parallel/perpendicular to frame</a:t>
            </a:r>
            <a:endParaRPr/>
          </a:p>
        </p:txBody>
      </p:sp>
      <p:sp>
        <p:nvSpPr>
          <p:cNvPr id="349" name="Google Shape;349;p42"/>
          <p:cNvSpPr txBox="1">
            <a:spLocks noGrp="1"/>
          </p:cNvSpPr>
          <p:nvPr>
            <p:ph type="body" idx="15"/>
          </p:nvPr>
        </p:nvSpPr>
        <p:spPr>
          <a:xfrm>
            <a:off x="6603450" y="3891075"/>
            <a:ext cx="2055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with strong shadow elements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359" y="1631750"/>
            <a:ext cx="2721040" cy="20407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>
            <a:spLocks noGrp="1"/>
          </p:cNvSpPr>
          <p:nvPr>
            <p:ph type="title" idx="4294967295"/>
          </p:nvPr>
        </p:nvSpPr>
        <p:spPr>
          <a:xfrm>
            <a:off x="233750" y="223475"/>
            <a:ext cx="5703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FEATURES: PHOTOGRAPHY STYLE</a:t>
            </a:r>
            <a:endParaRPr sz="2400"/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513" y="1631775"/>
            <a:ext cx="2750966" cy="20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50" y="1643012"/>
            <a:ext cx="2721002" cy="20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body" idx="6"/>
          </p:nvPr>
        </p:nvSpPr>
        <p:spPr>
          <a:xfrm>
            <a:off x="228600" y="3891075"/>
            <a:ext cx="2721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taken in nature</a:t>
            </a:r>
            <a:endParaRPr/>
          </a:p>
        </p:txBody>
      </p:sp>
      <p:sp>
        <p:nvSpPr>
          <p:cNvPr id="359" name="Google Shape;359;p43"/>
          <p:cNvSpPr txBox="1">
            <a:spLocks noGrp="1"/>
          </p:cNvSpPr>
          <p:nvPr>
            <p:ph type="body" idx="13"/>
          </p:nvPr>
        </p:nvSpPr>
        <p:spPr>
          <a:xfrm>
            <a:off x="3996375" y="3891075"/>
            <a:ext cx="1558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taken in deserts</a:t>
            </a:r>
            <a:endParaRPr/>
          </a:p>
        </p:txBody>
      </p:sp>
      <p:sp>
        <p:nvSpPr>
          <p:cNvPr id="360" name="Google Shape;360;p43"/>
          <p:cNvSpPr txBox="1">
            <a:spLocks noGrp="1"/>
          </p:cNvSpPr>
          <p:nvPr>
            <p:ph type="body" idx="15"/>
          </p:nvPr>
        </p:nvSpPr>
        <p:spPr>
          <a:xfrm>
            <a:off x="6778200" y="3891075"/>
            <a:ext cx="2055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with than one person</a:t>
            </a:r>
            <a:endParaRPr/>
          </a:p>
        </p:txBody>
      </p:sp>
      <p:sp>
        <p:nvSpPr>
          <p:cNvPr id="361" name="Google Shape;361;p43"/>
          <p:cNvSpPr txBox="1">
            <a:spLocks noGrp="1"/>
          </p:cNvSpPr>
          <p:nvPr>
            <p:ph type="title" idx="4294967295"/>
          </p:nvPr>
        </p:nvSpPr>
        <p:spPr>
          <a:xfrm>
            <a:off x="228600" y="223475"/>
            <a:ext cx="4923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FEATURES: TYPE OF PHOTO</a:t>
            </a:r>
            <a:endParaRPr sz="2400"/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31775"/>
            <a:ext cx="2721050" cy="20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75" y="1631774"/>
            <a:ext cx="2721050" cy="204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359" y="1631775"/>
            <a:ext cx="2721040" cy="20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>
            <a:spLocks noGrp="1"/>
          </p:cNvSpPr>
          <p:nvPr>
            <p:ph type="body" idx="6"/>
          </p:nvPr>
        </p:nvSpPr>
        <p:spPr>
          <a:xfrm>
            <a:off x="347550" y="1081100"/>
            <a:ext cx="6546300" cy="3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200"/>
              <a:t>Preprocess Images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Convert to array and 224x224 cropped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200"/>
              <a:t>Evaluation of Model Performance (Unlabeled)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5-fold Cross Validation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200"/>
              <a:t>Combining Features and Model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Logistic Regression Combination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500"/>
          </a:p>
        </p:txBody>
      </p:sp>
      <p:sp>
        <p:nvSpPr>
          <p:cNvPr id="370" name="Google Shape;370;p44"/>
          <p:cNvSpPr txBox="1">
            <a:spLocks noGrp="1"/>
          </p:cNvSpPr>
          <p:nvPr>
            <p:ph type="title" idx="4294967295"/>
          </p:nvPr>
        </p:nvSpPr>
        <p:spPr>
          <a:xfrm>
            <a:off x="347550" y="408375"/>
            <a:ext cx="66501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MODELING PROCEDURE (RESNET)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>
            <a:spLocks noGrp="1"/>
          </p:cNvSpPr>
          <p:nvPr>
            <p:ph type="title" idx="4294967295"/>
          </p:nvPr>
        </p:nvSpPr>
        <p:spPr>
          <a:xfrm>
            <a:off x="347540" y="13528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50</a:t>
            </a:r>
            <a:endParaRPr sz="3400"/>
          </a:p>
        </p:txBody>
      </p:sp>
      <p:sp>
        <p:nvSpPr>
          <p:cNvPr id="376" name="Google Shape;376;p45"/>
          <p:cNvSpPr txBox="1">
            <a:spLocks noGrp="1"/>
          </p:cNvSpPr>
          <p:nvPr>
            <p:ph type="subTitle" idx="1"/>
          </p:nvPr>
        </p:nvSpPr>
        <p:spPr>
          <a:xfrm>
            <a:off x="360701" y="1835000"/>
            <a:ext cx="22695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FROM RESNET</a:t>
            </a:r>
            <a:endParaRPr/>
          </a:p>
        </p:txBody>
      </p:sp>
      <p:sp>
        <p:nvSpPr>
          <p:cNvPr id="377" name="Google Shape;377;p45"/>
          <p:cNvSpPr txBox="1">
            <a:spLocks noGrp="1"/>
          </p:cNvSpPr>
          <p:nvPr>
            <p:ph type="body" idx="6"/>
          </p:nvPr>
        </p:nvSpPr>
        <p:spPr>
          <a:xfrm>
            <a:off x="3759725" y="1352800"/>
            <a:ext cx="4941600" cy="1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b="1"/>
              <a:t>Training Attempt 1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was trained on the images alone.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Accuracy:</a:t>
            </a:r>
            <a:r>
              <a:rPr lang="en" sz="1500"/>
              <a:t> 81.82% (5-fold CV)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500"/>
          </a:p>
        </p:txBody>
      </p:sp>
      <p:sp>
        <p:nvSpPr>
          <p:cNvPr id="378" name="Google Shape;378;p45"/>
          <p:cNvSpPr txBox="1">
            <a:spLocks noGrp="1"/>
          </p:cNvSpPr>
          <p:nvPr>
            <p:ph type="title" idx="4294967295"/>
          </p:nvPr>
        </p:nvSpPr>
        <p:spPr>
          <a:xfrm>
            <a:off x="347550" y="408375"/>
            <a:ext cx="55443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TRAINING</a:t>
            </a:r>
            <a:r>
              <a:rPr lang="en" sz="2600"/>
              <a:t>: RESNET-50</a:t>
            </a:r>
            <a:endParaRPr sz="2800"/>
          </a:p>
        </p:txBody>
      </p:sp>
      <p:sp>
        <p:nvSpPr>
          <p:cNvPr id="379" name="Google Shape;379;p45"/>
          <p:cNvSpPr txBox="1">
            <a:spLocks noGrp="1"/>
          </p:cNvSpPr>
          <p:nvPr>
            <p:ph type="title" idx="4294967295"/>
          </p:nvPr>
        </p:nvSpPr>
        <p:spPr>
          <a:xfrm>
            <a:off x="347540" y="23731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6</a:t>
            </a:r>
            <a:endParaRPr sz="3400"/>
          </a:p>
        </p:txBody>
      </p:sp>
      <p:sp>
        <p:nvSpPr>
          <p:cNvPr id="380" name="Google Shape;380;p45"/>
          <p:cNvSpPr txBox="1">
            <a:spLocks noGrp="1"/>
          </p:cNvSpPr>
          <p:nvPr>
            <p:ph type="subTitle" idx="1"/>
          </p:nvPr>
        </p:nvSpPr>
        <p:spPr>
          <a:xfrm>
            <a:off x="360701" y="2855300"/>
            <a:ext cx="22695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LAYERS</a:t>
            </a:r>
            <a:endParaRPr/>
          </a:p>
        </p:txBody>
      </p:sp>
      <p:sp>
        <p:nvSpPr>
          <p:cNvPr id="381" name="Google Shape;381;p45"/>
          <p:cNvSpPr txBox="1">
            <a:spLocks noGrp="1"/>
          </p:cNvSpPr>
          <p:nvPr>
            <p:ph type="title" idx="4294967295"/>
          </p:nvPr>
        </p:nvSpPr>
        <p:spPr>
          <a:xfrm>
            <a:off x="354115" y="33934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10</a:t>
            </a:r>
            <a:endParaRPr sz="3400"/>
          </a:p>
        </p:txBody>
      </p:sp>
      <p:sp>
        <p:nvSpPr>
          <p:cNvPr id="382" name="Google Shape;382;p45"/>
          <p:cNvSpPr txBox="1">
            <a:spLocks noGrp="1"/>
          </p:cNvSpPr>
          <p:nvPr>
            <p:ph type="subTitle" idx="1"/>
          </p:nvPr>
        </p:nvSpPr>
        <p:spPr>
          <a:xfrm>
            <a:off x="367276" y="3875600"/>
            <a:ext cx="22695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</a:t>
            </a:r>
            <a:endParaRPr/>
          </a:p>
        </p:txBody>
      </p:sp>
      <p:sp>
        <p:nvSpPr>
          <p:cNvPr id="383" name="Google Shape;383;p45"/>
          <p:cNvSpPr txBox="1">
            <a:spLocks noGrp="1"/>
          </p:cNvSpPr>
          <p:nvPr>
            <p:ph type="body" idx="6"/>
          </p:nvPr>
        </p:nvSpPr>
        <p:spPr>
          <a:xfrm>
            <a:off x="3759725" y="2937525"/>
            <a:ext cx="4941600" cy="17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b="1"/>
              <a:t>Training Attempt 2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was trained on the images and added features.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Accuracy:</a:t>
            </a:r>
            <a:r>
              <a:rPr lang="en" sz="1500"/>
              <a:t> 97.94% (5-fold CV)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Caveat: Extremely high bias when labeling features of photos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>
            <a:spLocks noGrp="1"/>
          </p:cNvSpPr>
          <p:nvPr>
            <p:ph type="title" idx="4294967295"/>
          </p:nvPr>
        </p:nvSpPr>
        <p:spPr>
          <a:xfrm>
            <a:off x="347540" y="13528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53</a:t>
            </a:r>
            <a:endParaRPr sz="3400"/>
          </a:p>
        </p:txBody>
      </p:sp>
      <p:sp>
        <p:nvSpPr>
          <p:cNvPr id="389" name="Google Shape;389;p46"/>
          <p:cNvSpPr txBox="1">
            <a:spLocks noGrp="1"/>
          </p:cNvSpPr>
          <p:nvPr>
            <p:ph type="subTitle" idx="1"/>
          </p:nvPr>
        </p:nvSpPr>
        <p:spPr>
          <a:xfrm>
            <a:off x="360700" y="1835000"/>
            <a:ext cx="27249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FROM MobileNetV2</a:t>
            </a:r>
            <a:endParaRPr/>
          </a:p>
        </p:txBody>
      </p:sp>
      <p:sp>
        <p:nvSpPr>
          <p:cNvPr id="390" name="Google Shape;390;p46"/>
          <p:cNvSpPr txBox="1">
            <a:spLocks noGrp="1"/>
          </p:cNvSpPr>
          <p:nvPr>
            <p:ph type="body" idx="6"/>
          </p:nvPr>
        </p:nvSpPr>
        <p:spPr>
          <a:xfrm>
            <a:off x="3759725" y="1352800"/>
            <a:ext cx="4941600" cy="1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b="1"/>
              <a:t>Training Attempt 1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was trained on the images alone.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Accuracy:</a:t>
            </a:r>
            <a:r>
              <a:rPr lang="en" sz="1500"/>
              <a:t> 67.76%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500"/>
          </a:p>
        </p:txBody>
      </p:sp>
      <p:sp>
        <p:nvSpPr>
          <p:cNvPr id="391" name="Google Shape;391;p46"/>
          <p:cNvSpPr txBox="1">
            <a:spLocks noGrp="1"/>
          </p:cNvSpPr>
          <p:nvPr>
            <p:ph type="title" idx="4294967295"/>
          </p:nvPr>
        </p:nvSpPr>
        <p:spPr>
          <a:xfrm>
            <a:off x="347550" y="408375"/>
            <a:ext cx="63108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TRAINING</a:t>
            </a:r>
            <a:r>
              <a:rPr lang="en" sz="2600"/>
              <a:t>: </a:t>
            </a:r>
            <a:r>
              <a:rPr lang="en" sz="2800"/>
              <a:t>MOBILE NET</a:t>
            </a:r>
            <a:endParaRPr sz="2800"/>
          </a:p>
        </p:txBody>
      </p:sp>
      <p:sp>
        <p:nvSpPr>
          <p:cNvPr id="392" name="Google Shape;392;p46"/>
          <p:cNvSpPr txBox="1">
            <a:spLocks noGrp="1"/>
          </p:cNvSpPr>
          <p:nvPr>
            <p:ph type="title" idx="4294967295"/>
          </p:nvPr>
        </p:nvSpPr>
        <p:spPr>
          <a:xfrm>
            <a:off x="347540" y="23731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6</a:t>
            </a:r>
            <a:endParaRPr sz="3400"/>
          </a:p>
        </p:txBody>
      </p:sp>
      <p:sp>
        <p:nvSpPr>
          <p:cNvPr id="393" name="Google Shape;393;p46"/>
          <p:cNvSpPr txBox="1">
            <a:spLocks noGrp="1"/>
          </p:cNvSpPr>
          <p:nvPr>
            <p:ph type="subTitle" idx="1"/>
          </p:nvPr>
        </p:nvSpPr>
        <p:spPr>
          <a:xfrm>
            <a:off x="360701" y="2855300"/>
            <a:ext cx="22695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LAYERS</a:t>
            </a:r>
            <a:endParaRPr/>
          </a:p>
        </p:txBody>
      </p:sp>
      <p:sp>
        <p:nvSpPr>
          <p:cNvPr id="394" name="Google Shape;394;p46"/>
          <p:cNvSpPr txBox="1">
            <a:spLocks noGrp="1"/>
          </p:cNvSpPr>
          <p:nvPr>
            <p:ph type="title" idx="4294967295"/>
          </p:nvPr>
        </p:nvSpPr>
        <p:spPr>
          <a:xfrm>
            <a:off x="354115" y="33934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10</a:t>
            </a:r>
            <a:endParaRPr sz="3400"/>
          </a:p>
        </p:txBody>
      </p:sp>
      <p:sp>
        <p:nvSpPr>
          <p:cNvPr id="395" name="Google Shape;395;p46"/>
          <p:cNvSpPr txBox="1">
            <a:spLocks noGrp="1"/>
          </p:cNvSpPr>
          <p:nvPr>
            <p:ph type="subTitle" idx="1"/>
          </p:nvPr>
        </p:nvSpPr>
        <p:spPr>
          <a:xfrm>
            <a:off x="367276" y="3875600"/>
            <a:ext cx="22695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</a:t>
            </a:r>
            <a:endParaRPr/>
          </a:p>
        </p:txBody>
      </p:sp>
      <p:sp>
        <p:nvSpPr>
          <p:cNvPr id="396" name="Google Shape;396;p46"/>
          <p:cNvSpPr txBox="1">
            <a:spLocks noGrp="1"/>
          </p:cNvSpPr>
          <p:nvPr>
            <p:ph type="body" idx="6"/>
          </p:nvPr>
        </p:nvSpPr>
        <p:spPr>
          <a:xfrm>
            <a:off x="3759725" y="2937525"/>
            <a:ext cx="4941600" cy="1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b="1"/>
              <a:t>Training Attempt 2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was trained on the images and added features.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Accuracy:</a:t>
            </a:r>
            <a:r>
              <a:rPr lang="en" sz="1500"/>
              <a:t> 95.87%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>
            <a:spLocks noGrp="1"/>
          </p:cNvSpPr>
          <p:nvPr>
            <p:ph type="title" idx="4294967295"/>
          </p:nvPr>
        </p:nvSpPr>
        <p:spPr>
          <a:xfrm>
            <a:off x="347540" y="13528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20</a:t>
            </a:r>
            <a:endParaRPr sz="3400"/>
          </a:p>
        </p:txBody>
      </p:sp>
      <p:sp>
        <p:nvSpPr>
          <p:cNvPr id="402" name="Google Shape;402;p47"/>
          <p:cNvSpPr txBox="1">
            <a:spLocks noGrp="1"/>
          </p:cNvSpPr>
          <p:nvPr>
            <p:ph type="subTitle" idx="1"/>
          </p:nvPr>
        </p:nvSpPr>
        <p:spPr>
          <a:xfrm>
            <a:off x="360700" y="1835000"/>
            <a:ext cx="27249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FROM Custom CNN</a:t>
            </a:r>
            <a:endParaRPr/>
          </a:p>
        </p:txBody>
      </p:sp>
      <p:sp>
        <p:nvSpPr>
          <p:cNvPr id="403" name="Google Shape;403;p47"/>
          <p:cNvSpPr txBox="1">
            <a:spLocks noGrp="1"/>
          </p:cNvSpPr>
          <p:nvPr>
            <p:ph type="body" idx="6"/>
          </p:nvPr>
        </p:nvSpPr>
        <p:spPr>
          <a:xfrm>
            <a:off x="3759725" y="1352800"/>
            <a:ext cx="4941600" cy="1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b="1"/>
              <a:t>Training Attempt 1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was trained on the images alone.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Accuracy:</a:t>
            </a:r>
            <a:r>
              <a:rPr lang="en" sz="1500"/>
              <a:t> 47.32% (5-fold CV)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500"/>
          </a:p>
        </p:txBody>
      </p:sp>
      <p:sp>
        <p:nvSpPr>
          <p:cNvPr id="404" name="Google Shape;404;p47"/>
          <p:cNvSpPr txBox="1">
            <a:spLocks noGrp="1"/>
          </p:cNvSpPr>
          <p:nvPr>
            <p:ph type="title" idx="4294967295"/>
          </p:nvPr>
        </p:nvSpPr>
        <p:spPr>
          <a:xfrm>
            <a:off x="347550" y="408375"/>
            <a:ext cx="82032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TRAINING</a:t>
            </a:r>
            <a:r>
              <a:rPr lang="en" sz="2600"/>
              <a:t>: </a:t>
            </a:r>
            <a:r>
              <a:rPr lang="en" sz="2800"/>
              <a:t>Custom CNN w/ Attention</a:t>
            </a:r>
            <a:endParaRPr sz="2800"/>
          </a:p>
        </p:txBody>
      </p:sp>
      <p:sp>
        <p:nvSpPr>
          <p:cNvPr id="405" name="Google Shape;405;p47"/>
          <p:cNvSpPr txBox="1">
            <a:spLocks noGrp="1"/>
          </p:cNvSpPr>
          <p:nvPr>
            <p:ph type="title" idx="4294967295"/>
          </p:nvPr>
        </p:nvSpPr>
        <p:spPr>
          <a:xfrm>
            <a:off x="347540" y="23731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6</a:t>
            </a:r>
            <a:endParaRPr sz="3400"/>
          </a:p>
        </p:txBody>
      </p:sp>
      <p:sp>
        <p:nvSpPr>
          <p:cNvPr id="406" name="Google Shape;406;p47"/>
          <p:cNvSpPr txBox="1">
            <a:spLocks noGrp="1"/>
          </p:cNvSpPr>
          <p:nvPr>
            <p:ph type="subTitle" idx="1"/>
          </p:nvPr>
        </p:nvSpPr>
        <p:spPr>
          <a:xfrm>
            <a:off x="360701" y="2855300"/>
            <a:ext cx="22695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LAYERS</a:t>
            </a:r>
            <a:endParaRPr/>
          </a:p>
        </p:txBody>
      </p:sp>
      <p:sp>
        <p:nvSpPr>
          <p:cNvPr id="407" name="Google Shape;407;p47"/>
          <p:cNvSpPr txBox="1">
            <a:spLocks noGrp="1"/>
          </p:cNvSpPr>
          <p:nvPr>
            <p:ph type="title" idx="4294967295"/>
          </p:nvPr>
        </p:nvSpPr>
        <p:spPr>
          <a:xfrm>
            <a:off x="354115" y="33934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10</a:t>
            </a:r>
            <a:endParaRPr sz="3400"/>
          </a:p>
        </p:txBody>
      </p:sp>
      <p:sp>
        <p:nvSpPr>
          <p:cNvPr id="408" name="Google Shape;408;p47"/>
          <p:cNvSpPr txBox="1">
            <a:spLocks noGrp="1"/>
          </p:cNvSpPr>
          <p:nvPr>
            <p:ph type="subTitle" idx="1"/>
          </p:nvPr>
        </p:nvSpPr>
        <p:spPr>
          <a:xfrm>
            <a:off x="367276" y="3875600"/>
            <a:ext cx="22695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</a:t>
            </a:r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body" idx="6"/>
          </p:nvPr>
        </p:nvSpPr>
        <p:spPr>
          <a:xfrm>
            <a:off x="3759725" y="2937525"/>
            <a:ext cx="4941600" cy="1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b="1"/>
              <a:t>Training Attempt 2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was trained on the images and added features.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Accuracy:</a:t>
            </a:r>
            <a:r>
              <a:rPr lang="en" sz="1500"/>
              <a:t> 95.65% (5-fold CV)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On-screen Show (16:9)</PresentationFormat>
  <Paragraphs>102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Work Sans Medium</vt:lpstr>
      <vt:lpstr>Familjen Grotesk</vt:lpstr>
      <vt:lpstr>Work Sans</vt:lpstr>
      <vt:lpstr>Arial</vt:lpstr>
      <vt:lpstr>Conference Event Presentation</vt:lpstr>
      <vt:lpstr>   MACHINE LEARNING  IMAGE CLASSIFICATION</vt:lpstr>
      <vt:lpstr>DATASET</vt:lpstr>
      <vt:lpstr>FEATURES: MOST NOTABLE FEATURE</vt:lpstr>
      <vt:lpstr>FEATURES: PHOTOGRAPHY STYLE</vt:lpstr>
      <vt:lpstr>FEATURES: TYPE OF PHOTO</vt:lpstr>
      <vt:lpstr>MODELING PROCEDURE (RESNET)</vt:lpstr>
      <vt:lpstr>50</vt:lpstr>
      <vt:lpstr>53</vt:lpstr>
      <vt:lpstr>20</vt:lpstr>
      <vt:lpstr>KELLY PREDICTIONS ON TEST SET 1 (ResNet)</vt:lpstr>
      <vt:lpstr>ALEX PREDICTIONS ON TEST SET 1 (ResNet)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Jenna Chan</cp:lastModifiedBy>
  <cp:revision>1</cp:revision>
  <dcterms:modified xsi:type="dcterms:W3CDTF">2026-01-29T05:26:02Z</dcterms:modified>
</cp:coreProperties>
</file>